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64" r:id="rId5"/>
    <p:sldId id="265" r:id="rId6"/>
    <p:sldId id="257" r:id="rId7"/>
    <p:sldId id="266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win, Casey" initials="GC" lastIdx="4" clrIdx="0">
    <p:extLst>
      <p:ext uri="{19B8F6BF-5375-455C-9EA6-DF929625EA0E}">
        <p15:presenceInfo xmlns:p15="http://schemas.microsoft.com/office/powerpoint/2012/main" userId="f4598c88-1037-4f04-a103-89f4c9d8bc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DA0"/>
    <a:srgbClr val="70AD47"/>
    <a:srgbClr val="5B9BD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C218-EB1C-4841-9486-BE62B2C81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A08EA-892C-4C46-A397-E2ACBBA5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3062-4FCA-41F1-BB19-2487EB9C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97C9-B26D-458A-B53F-78669683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905B-6791-40DB-843E-99132ECF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776B-50A8-43C4-BC48-7A5AFAE3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F10CF-E571-4DAB-B34A-DBF88817F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59D0-504A-4CCB-A257-7B0469DA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DCB9-D661-478A-8528-6A4AE583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2A76-48CF-4555-ACA8-512AF92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D9F64-70DA-4AF3-B35B-B0B39BB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78889-BA1F-4599-B94F-DC6CB38D0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0783-D68A-45AD-9497-F6BB3E4F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7D9F-EE93-4F87-9C80-46220648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B957-3EC1-440B-8B0B-D0C1A8C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1DFA-C9FF-427A-98C1-32A916FE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CA39-EE7B-4353-92BF-90A1E8A9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0C85E-72DF-4DC9-83BD-41AE0925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D179-1767-4C5F-9A7D-84D976DD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95C97-6268-4C57-89D0-4AB997A5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409-F1CC-4E81-BE53-781D32F3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4C265-FCDB-4393-AB6B-E188FA86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12B0-961E-494B-BEF2-771F52F7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3B22-6A13-415B-A0FF-E91333FB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27E2-4190-4728-867D-22FA43BC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F209-13C4-4721-A68E-16F3F7C3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7EC7-5E3D-4CC6-AEC9-F25FE3B4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C80A9-726D-4D4A-B64B-87147C625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3F85A-DCC8-4055-BAF7-0DDEF2F5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26BB-D940-4A6B-8440-015D5D44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3A71-83F4-4CD8-A397-DC81B375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C51D-DD1D-496E-A9AF-526D600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AEF8-50FD-4B97-BDA7-7ECB9AD3B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FCE93-2B6C-4CD6-A4A1-30DC2B8A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56441-4478-4BB0-98FD-9448DC58D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051B1-51A5-4A58-9D33-554AFE08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78C7D-9BAA-418E-9DDF-254ED4BF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624DF-80F9-4317-B509-E226C8B3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BBD91-C26E-4B5B-9E1F-C8D835B1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6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A274-60BF-4E09-9CAA-43338262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58008-655D-4484-86A5-DC66A978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3E0D1-61F1-4492-B57E-06555604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F6D83-9739-410E-9EB1-A43EE18C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89219-A09C-43AE-B640-5987CCF1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EBF3-1254-4339-A701-D9B5DDD4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82C3-E1DD-4DD7-8E6C-9D0581BC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1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E251-F7C6-4F36-A694-870CEDFA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4533-486D-4DF5-9719-D84E4F31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E8AEE-F590-4325-B5DE-4D773A0CB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1FC02-470E-4C8A-9E5D-115D2B43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66904-7EA9-41E5-8E43-0C5A0661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1FA03-B785-4A6A-A5AE-82D90ED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906D-606A-45A7-A66F-96A2F4DF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E08BB-E274-4F33-A4B1-C5366D29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961E2-D25D-4B3B-8799-2AE888501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12BDA-CFDF-4C96-81A8-89DD1BE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E4FF2-578D-48A3-B6F3-804386B7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7298-98CA-4C2A-8A5F-F212FD61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3D2B9-8BEF-422C-820E-017E109A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2A442-F25A-495F-A80C-0897DCF1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8F70-ABFC-4AD2-BA7A-B6873FD38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4623B-5BC0-4F34-9925-9F17BB221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5A2A4-7F40-4DD6-8DC7-D12FE621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1BCA6DD-1B51-4CB8-97FE-1EEF92CBB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55" y="0"/>
            <a:ext cx="9993745" cy="68530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E12E3-11D0-4AEB-ADC6-7BB571BC6CDD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348079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24FC1F-1EAC-4A82-A1C3-3F042725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94" y="3182"/>
            <a:ext cx="9996256" cy="6854818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05C5AA-5B90-4918-AE64-304922BE9AE5}"/>
              </a:ext>
            </a:extLst>
          </p:cNvPr>
          <p:cNvGrpSpPr/>
          <p:nvPr/>
        </p:nvGrpSpPr>
        <p:grpSpPr>
          <a:xfrm>
            <a:off x="2511924" y="344650"/>
            <a:ext cx="9680076" cy="5990528"/>
            <a:chOff x="2511924" y="344650"/>
            <a:chExt cx="9680076" cy="59905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D99B7F7-92A5-422D-B424-AC0E01076380}"/>
                    </a:ext>
                  </a:extLst>
                </p:cNvPr>
                <p:cNvSpPr/>
                <p:nvPr/>
              </p:nvSpPr>
              <p:spPr>
                <a:xfrm>
                  <a:off x="4760153" y="2694537"/>
                  <a:ext cx="1987595" cy="5377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D99B7F7-92A5-422D-B424-AC0E01076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153" y="2694537"/>
                  <a:ext cx="1987595" cy="5377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299376A-E4F5-495C-AC89-2681AFC57642}"/>
                    </a:ext>
                  </a:extLst>
                </p:cNvPr>
                <p:cNvSpPr/>
                <p:nvPr/>
              </p:nvSpPr>
              <p:spPr>
                <a:xfrm>
                  <a:off x="9674707" y="2699924"/>
                  <a:ext cx="2006640" cy="5682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299376A-E4F5-495C-AC89-2681AFC576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707" y="2699924"/>
                  <a:ext cx="2006640" cy="568232"/>
                </a:xfrm>
                <a:prstGeom prst="rect">
                  <a:avLst/>
                </a:prstGeom>
                <a:blipFill>
                  <a:blip r:embed="rId4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1DB6BE4-0D1F-4AB0-BA13-21659B61E0F3}"/>
                    </a:ext>
                  </a:extLst>
                </p:cNvPr>
                <p:cNvSpPr/>
                <p:nvPr/>
              </p:nvSpPr>
              <p:spPr>
                <a:xfrm>
                  <a:off x="9110259" y="4547192"/>
                  <a:ext cx="3081741" cy="5377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1DB6BE4-0D1F-4AB0-BA13-21659B61E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259" y="4547192"/>
                  <a:ext cx="3081741" cy="5377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18FB2FB-59FF-4CB4-ADF0-C1E41CA62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1394" y="2811879"/>
              <a:ext cx="468086" cy="344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EB1933-3D94-41CB-86BE-10242FCF1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921" y="2811879"/>
              <a:ext cx="468086" cy="344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2CEA490-36E8-432D-BABD-C3FE3984FD8C}"/>
                    </a:ext>
                  </a:extLst>
                </p:cNvPr>
                <p:cNvSpPr/>
                <p:nvPr/>
              </p:nvSpPr>
              <p:spPr>
                <a:xfrm>
                  <a:off x="9136227" y="5766946"/>
                  <a:ext cx="3024098" cy="5682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2CEA490-36E8-432D-BABD-C3FE3984FD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6227" y="5766946"/>
                  <a:ext cx="3024098" cy="568232"/>
                </a:xfrm>
                <a:prstGeom prst="rect">
                  <a:avLst/>
                </a:prstGeom>
                <a:blipFill>
                  <a:blip r:embed="rId6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FB1F4B-7765-4F1B-B6C2-0CDFE1A06509}"/>
                </a:ext>
              </a:extLst>
            </p:cNvPr>
            <p:cNvCxnSpPr>
              <a:cxnSpLocks/>
            </p:cNvCxnSpPr>
            <p:nvPr/>
          </p:nvCxnSpPr>
          <p:spPr>
            <a:xfrm>
              <a:off x="2511924" y="373514"/>
              <a:ext cx="432511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1628E5-F5C7-43D7-8C0D-A6E78BA67C10}"/>
                </a:ext>
              </a:extLst>
            </p:cNvPr>
            <p:cNvCxnSpPr>
              <a:cxnSpLocks/>
            </p:cNvCxnSpPr>
            <p:nvPr/>
          </p:nvCxnSpPr>
          <p:spPr>
            <a:xfrm>
              <a:off x="7225147" y="2417204"/>
              <a:ext cx="432511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2B89C5-0374-419F-84C3-79914FFCA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924" y="4312742"/>
              <a:ext cx="9169423" cy="1885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9696B68-2D33-41BD-8F45-207B7E197D98}"/>
                    </a:ext>
                  </a:extLst>
                </p:cNvPr>
                <p:cNvSpPr txBox="1"/>
                <p:nvPr/>
              </p:nvSpPr>
              <p:spPr>
                <a:xfrm>
                  <a:off x="3003550" y="4312742"/>
                  <a:ext cx="499620" cy="4619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9696B68-2D33-41BD-8F45-207B7E19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550" y="4312742"/>
                  <a:ext cx="499620" cy="461921"/>
                </a:xfrm>
                <a:prstGeom prst="rect">
                  <a:avLst/>
                </a:prstGeom>
                <a:blipFill>
                  <a:blip r:embed="rId7"/>
                  <a:stretch>
                    <a:fillRect l="-3659" b="-6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ED9F631-E0CA-4F20-8796-A2B4602BF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924" y="5638304"/>
              <a:ext cx="9169423" cy="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93F00A-FE56-4F21-8B29-60CBE4390273}"/>
                    </a:ext>
                  </a:extLst>
                </p:cNvPr>
                <p:cNvSpPr txBox="1"/>
                <p:nvPr/>
              </p:nvSpPr>
              <p:spPr>
                <a:xfrm>
                  <a:off x="3003550" y="5638304"/>
                  <a:ext cx="499620" cy="5037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93F00A-FE56-4F21-8B29-60CBE4390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550" y="5638304"/>
                  <a:ext cx="499620" cy="503728"/>
                </a:xfrm>
                <a:prstGeom prst="rect">
                  <a:avLst/>
                </a:prstGeom>
                <a:blipFill>
                  <a:blip r:embed="rId8"/>
                  <a:stretch>
                    <a:fillRect l="-3659" b="-9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AD00A70-1651-43D2-97F9-EEFB9F07A362}"/>
                    </a:ext>
                  </a:extLst>
                </p:cNvPr>
                <p:cNvSpPr txBox="1"/>
                <p:nvPr/>
              </p:nvSpPr>
              <p:spPr>
                <a:xfrm>
                  <a:off x="7679384" y="1846616"/>
                  <a:ext cx="469769" cy="510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AD00A70-1651-43D2-97F9-EEFB9F07A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384" y="1846616"/>
                  <a:ext cx="469769" cy="510481"/>
                </a:xfrm>
                <a:prstGeom prst="rect">
                  <a:avLst/>
                </a:prstGeom>
                <a:blipFill>
                  <a:blip r:embed="rId9"/>
                  <a:stretch>
                    <a:fillRect l="-3896" b="-5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8D5113-4A21-45EA-9403-1E7A63E3D2B2}"/>
                    </a:ext>
                  </a:extLst>
                </p:cNvPr>
                <p:cNvSpPr txBox="1"/>
                <p:nvPr/>
              </p:nvSpPr>
              <p:spPr>
                <a:xfrm>
                  <a:off x="3003550" y="344650"/>
                  <a:ext cx="46976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8D5113-4A21-45EA-9403-1E7A63E3D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550" y="344650"/>
                  <a:ext cx="469769" cy="453137"/>
                </a:xfrm>
                <a:prstGeom prst="rect">
                  <a:avLst/>
                </a:prstGeom>
                <a:blipFill>
                  <a:blip r:embed="rId10"/>
                  <a:stretch>
                    <a:fillRect l="-3896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7D5811D-F6A6-4637-8797-DA2629517ABC}"/>
                    </a:ext>
                  </a:extLst>
                </p:cNvPr>
                <p:cNvSpPr txBox="1"/>
                <p:nvPr/>
              </p:nvSpPr>
              <p:spPr>
                <a:xfrm>
                  <a:off x="3020648" y="2381032"/>
                  <a:ext cx="46976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7D5811D-F6A6-4637-8797-DA2629517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648" y="2381032"/>
                  <a:ext cx="469769" cy="453137"/>
                </a:xfrm>
                <a:prstGeom prst="rect">
                  <a:avLst/>
                </a:prstGeom>
                <a:blipFill>
                  <a:blip r:embed="rId11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623FD2D-0F10-4501-AA07-00004FA7C57C}"/>
                    </a:ext>
                  </a:extLst>
                </p:cNvPr>
                <p:cNvSpPr txBox="1"/>
                <p:nvPr/>
              </p:nvSpPr>
              <p:spPr>
                <a:xfrm>
                  <a:off x="7716164" y="2383943"/>
                  <a:ext cx="414133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623FD2D-0F10-4501-AA07-00004FA7C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164" y="2383943"/>
                  <a:ext cx="414133" cy="491417"/>
                </a:xfrm>
                <a:prstGeom prst="rect">
                  <a:avLst/>
                </a:prstGeom>
                <a:blipFill>
                  <a:blip r:embed="rId12"/>
                  <a:stretch>
                    <a:fillRect b="-98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A9810E-A6AA-4C48-8D82-8BC42F1AB355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717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7F8BD8CA-22AA-4F8A-B0B0-C5148884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55" y="0"/>
            <a:ext cx="9993745" cy="685309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8F858-C92F-47B9-9238-C8E0C5F871B9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54224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E1ABE52-8FB9-4944-B83D-39D0B341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0"/>
            <a:ext cx="10002982" cy="68594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34557-B33B-4FA1-99E0-1F52641E6F6C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7899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9118A6CB-AAE8-4931-96A9-D0804779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03" y="0"/>
            <a:ext cx="10000897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12B0C-A237-4A6D-A155-764C40F25FDC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92791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Table"/>
          <p:cNvGraphicFramePr/>
          <p:nvPr>
            <p:extLst>
              <p:ext uri="{D42A27DB-BD31-4B8C-83A1-F6EECF244321}">
                <p14:modId xmlns:p14="http://schemas.microsoft.com/office/powerpoint/2010/main" val="3628374095"/>
              </p:ext>
            </p:extLst>
          </p:nvPr>
        </p:nvGraphicFramePr>
        <p:xfrm>
          <a:off x="1235335" y="17941"/>
          <a:ext cx="10956665" cy="6840059"/>
        </p:xfrm>
        <a:graphic>
          <a:graphicData uri="http://schemas.openxmlformats.org/drawingml/2006/table">
            <a:tbl>
              <a:tblPr bandRow="1"/>
              <a:tblGrid>
                <a:gridCol w="6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048121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3915756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748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Decision steps: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1: Does the method yield estimates of ND and RFD compatible with Chesson’s inequality?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2: Do you know the factors that govern population dynamics?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noFill/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151738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vert="vert27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TW" sz="1200" b="1" dirty="0">
                          <a:sym typeface="Helvetica Neue"/>
                        </a:rPr>
                        <a:t>3</a:t>
                      </a:r>
                      <a:r>
                        <a:rPr sz="1200" b="1" dirty="0">
                          <a:sym typeface="Helvetica Neue"/>
                        </a:rPr>
                        <a:t>: How will empirical data be obtained?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E</a:t>
                      </a:r>
                      <a:r>
                        <a:rPr sz="1200" dirty="0">
                          <a:sym typeface="Helvetica Neue"/>
                        </a:rPr>
                        <a:t>xperimental or </a:t>
                      </a:r>
                      <a:r>
                        <a:rPr lang="en-US" sz="1200" dirty="0">
                          <a:sym typeface="Helvetica Neue"/>
                        </a:rPr>
                        <a:t>O</a:t>
                      </a:r>
                      <a:r>
                        <a:rPr sz="1200" dirty="0">
                          <a:sym typeface="Helvetica Neue"/>
                        </a:rPr>
                        <a:t>bservational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E</a:t>
                      </a:r>
                      <a:r>
                        <a:rPr sz="1200" dirty="0">
                          <a:sym typeface="Helvetica Neue"/>
                        </a:rPr>
                        <a:t>xperimental or </a:t>
                      </a:r>
                      <a:r>
                        <a:rPr lang="en-US" sz="1200" dirty="0">
                          <a:sym typeface="Helvetica Neue"/>
                        </a:rPr>
                        <a:t>O</a:t>
                      </a:r>
                      <a:r>
                        <a:rPr sz="1200" dirty="0">
                          <a:sym typeface="Helvetica Neue"/>
                        </a:rPr>
                        <a:t>bservational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E</a:t>
                      </a:r>
                      <a:r>
                        <a:rPr sz="1200" dirty="0">
                          <a:sym typeface="Helvetica Neue"/>
                        </a:rPr>
                        <a:t>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E</a:t>
                      </a:r>
                      <a:r>
                        <a:rPr sz="1200" dirty="0">
                          <a:sym typeface="Helvetica Neue"/>
                        </a:rPr>
                        <a:t>xperimental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E</a:t>
                      </a:r>
                      <a:r>
                        <a:rPr sz="1200" dirty="0">
                          <a:sym typeface="Helvetica Neue"/>
                        </a:rPr>
                        <a:t>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1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TW" sz="1200" b="1" dirty="0">
                          <a:sym typeface="Helvetica Neue"/>
                        </a:rPr>
                        <a:t>4</a:t>
                      </a:r>
                      <a:r>
                        <a:rPr sz="1200" b="1" dirty="0">
                          <a:sym typeface="Helvetica Neue"/>
                        </a:rPr>
                        <a:t>: Can you have monocultures?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TW" sz="1200" b="1" dirty="0">
                          <a:sym typeface="Helvetica Neue"/>
                        </a:rPr>
                        <a:t>5</a:t>
                      </a:r>
                      <a:r>
                        <a:rPr sz="1200" b="1" dirty="0">
                          <a:sym typeface="Helvetica Neue"/>
                        </a:rPr>
                        <a:t>: Can you assume ≥ 1 species is at steady-state?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</a:t>
                      </a:r>
                      <a:r>
                        <a:rPr sz="1200" dirty="0">
                          <a:sym typeface="Helvetica Neue"/>
                        </a:rPr>
                        <a:t>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6: The resource is: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Not explicit or 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Abiotic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7: Need a method for predicting pairwise  coexistence among ≥ 2 species?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012">
                <a:tc rowSpan="4">
                  <a:txBody>
                    <a:bodyPr/>
                    <a:lstStyle/>
                    <a:p>
                      <a:pPr algn="ctr" defTabSz="914400">
                        <a:defRPr sz="1200" b="1">
                          <a:sym typeface="Helvetica Neue"/>
                        </a:defRPr>
                      </a:pPr>
                      <a:r>
                        <a:rPr lang="en-US" sz="1600" b="0" dirty="0"/>
                        <a:t>Method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200" b="1">
                          <a:sym typeface="Helvetica Neue"/>
                        </a:defRPr>
                      </a:pPr>
                      <a:endParaRPr sz="1200"/>
                    </a:p>
                  </a:txBody>
                  <a:tcPr marL="35719" marR="35719" marT="35719" marB="35719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Negative frequency dependence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 err="1">
                          <a:sym typeface="Helvetica Neue"/>
                        </a:rPr>
                        <a:t>Lotka</a:t>
                      </a:r>
                      <a:r>
                        <a:rPr sz="1200" b="1" dirty="0">
                          <a:sym typeface="Helvetica Neue"/>
                        </a:rPr>
                        <a:t>-Volterra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Sensitivity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MacArthur’s 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Tilman’s</a:t>
                      </a:r>
                      <a:r>
                        <a:rPr lang="en-US" sz="1200" b="1" dirty="0">
                          <a:sym typeface="Helvetica Neue"/>
                        </a:rPr>
                        <a:t> </a:t>
                      </a:r>
                      <a:r>
                        <a:rPr sz="1200" b="1" dirty="0">
                          <a:sym typeface="Helvetica Neue"/>
                        </a:rPr>
                        <a:t>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Foundational paper for model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Rees and </a:t>
                      </a:r>
                      <a:r>
                        <a:rPr sz="1200" dirty="0" err="1">
                          <a:sym typeface="Helvetica Neue"/>
                        </a:rPr>
                        <a:t>Westoby</a:t>
                      </a:r>
                      <a:r>
                        <a:rPr sz="1200" dirty="0">
                          <a:sym typeface="Helvetica Neue"/>
                        </a:rPr>
                        <a:t> 1997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Volterra 1928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Tilman 1977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Theoretical paper linking model to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Adler et al 2007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Chesson 2000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Carrol et al 2011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Chesson 1990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Letten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Empirical paper using model for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Levine and </a:t>
                      </a:r>
                      <a:r>
                        <a:rPr sz="1200" dirty="0" err="1">
                          <a:sym typeface="Helvetica Neue"/>
                        </a:rPr>
                        <a:t>HilleRisLambers</a:t>
                      </a:r>
                      <a:r>
                        <a:rPr sz="1200" dirty="0">
                          <a:sym typeface="Helvetica Neue"/>
                        </a:rPr>
                        <a:t> 2009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Godoy and Levine 2014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Narwani et al 2013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none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sym typeface="Helvetica Neue"/>
                        </a:rPr>
                        <a:t>Letten</a:t>
                      </a:r>
                      <a:r>
                        <a:rPr sz="1200" dirty="0">
                          <a:sym typeface="Helvetica Neue"/>
                        </a:rPr>
                        <a:t>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093">
                <a:tc rowSpan="4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Experimental Requirements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Requires invasion from rare?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mixtures of species A and B?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≥1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093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Are time-series required?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long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469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experiments required for pairwise predictions for n species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m*n*(n-1), where m≥2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n+[n(n-1)/2]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n(n-1)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480">
                <a:tc rowSpan="2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500" dirty="0"/>
                        <a:t>Outputs</a:t>
                      </a:r>
                      <a:endParaRPr sz="150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for new combinations of species?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7480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under different environmen</a:t>
                      </a:r>
                      <a:r>
                        <a:rPr lang="en-US" sz="1200" b="1" dirty="0">
                          <a:sym typeface="Helvetica Neue"/>
                        </a:rPr>
                        <a:t>t?</a:t>
                      </a: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some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some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21" name="Rectangle"/>
          <p:cNvSpPr/>
          <p:nvPr/>
        </p:nvSpPr>
        <p:spPr>
          <a:xfrm>
            <a:off x="6702484" y="17941"/>
            <a:ext cx="2743200" cy="1322074"/>
          </a:xfrm>
          <a:prstGeom prst="rect">
            <a:avLst/>
          </a:prstGeom>
          <a:solidFill>
            <a:srgbClr val="70AD47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7F01EF41-1CE9-3945-A11B-D6EDC3F3F166}"/>
              </a:ext>
            </a:extLst>
          </p:cNvPr>
          <p:cNvSpPr/>
          <p:nvPr/>
        </p:nvSpPr>
        <p:spPr>
          <a:xfrm rot="5402397">
            <a:off x="6610922" y="1436636"/>
            <a:ext cx="1563886" cy="1371600"/>
          </a:xfrm>
          <a:prstGeom prst="rightArrow">
            <a:avLst>
              <a:gd name="adj1" fmla="val 100000"/>
              <a:gd name="adj2" fmla="val 13393"/>
            </a:avLst>
          </a:prstGeom>
          <a:solidFill>
            <a:schemeClr val="accent6">
              <a:alpha val="39999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FD35026B-2BCF-134A-984D-E42296EFA394}"/>
              </a:ext>
            </a:extLst>
          </p:cNvPr>
          <p:cNvSpPr/>
          <p:nvPr/>
        </p:nvSpPr>
        <p:spPr>
          <a:xfrm rot="5402397">
            <a:off x="4201498" y="775828"/>
            <a:ext cx="2886416" cy="1371600"/>
          </a:xfrm>
          <a:prstGeom prst="rightArrow">
            <a:avLst>
              <a:gd name="adj1" fmla="val 100000"/>
              <a:gd name="adj2" fmla="val 14905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02775204-1A17-A84E-99F2-A9678EE4A84D}"/>
              </a:ext>
            </a:extLst>
          </p:cNvPr>
          <p:cNvSpPr/>
          <p:nvPr/>
        </p:nvSpPr>
        <p:spPr>
          <a:xfrm rot="5402397">
            <a:off x="7957512" y="1436636"/>
            <a:ext cx="1564342" cy="1371600"/>
          </a:xfrm>
          <a:prstGeom prst="rightArrow">
            <a:avLst>
              <a:gd name="adj1" fmla="val 100000"/>
              <a:gd name="adj2" fmla="val 13240"/>
            </a:avLst>
          </a:prstGeom>
          <a:solidFill>
            <a:srgbClr val="70AD47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B80D5A0-F923-3F47-B94F-62FE9351AF8B}"/>
              </a:ext>
            </a:extLst>
          </p:cNvPr>
          <p:cNvSpPr/>
          <p:nvPr/>
        </p:nvSpPr>
        <p:spPr>
          <a:xfrm>
            <a:off x="9448800" y="35145"/>
            <a:ext cx="2743200" cy="1992318"/>
          </a:xfrm>
          <a:prstGeom prst="rect">
            <a:avLst/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" name="Arrow">
            <a:extLst>
              <a:ext uri="{FF2B5EF4-FFF2-40B4-BE49-F238E27FC236}">
                <a16:creationId xmlns:a16="http://schemas.microsoft.com/office/drawing/2014/main" id="{E8B31BAC-AF7B-404C-A702-5C66579B8A20}"/>
              </a:ext>
            </a:extLst>
          </p:cNvPr>
          <p:cNvSpPr/>
          <p:nvPr/>
        </p:nvSpPr>
        <p:spPr>
          <a:xfrm rot="5402397">
            <a:off x="9688860" y="1778098"/>
            <a:ext cx="871912" cy="1371600"/>
          </a:xfrm>
          <a:prstGeom prst="rightArrow">
            <a:avLst>
              <a:gd name="adj1" fmla="val 100000"/>
              <a:gd name="adj2" fmla="val 16683"/>
            </a:avLst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" name="Arrow">
            <a:extLst>
              <a:ext uri="{FF2B5EF4-FFF2-40B4-BE49-F238E27FC236}">
                <a16:creationId xmlns:a16="http://schemas.microsoft.com/office/drawing/2014/main" id="{CA250FB2-C34C-BB41-BBA6-DEB434568518}"/>
              </a:ext>
            </a:extLst>
          </p:cNvPr>
          <p:cNvSpPr/>
          <p:nvPr/>
        </p:nvSpPr>
        <p:spPr>
          <a:xfrm rot="5402397">
            <a:off x="11055173" y="1777921"/>
            <a:ext cx="872268" cy="1371600"/>
          </a:xfrm>
          <a:prstGeom prst="rightArrow">
            <a:avLst>
              <a:gd name="adj1" fmla="val 100000"/>
              <a:gd name="adj2" fmla="val 17163"/>
            </a:avLst>
          </a:prstGeom>
          <a:solidFill>
            <a:srgbClr val="5B9BD5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5D712-1B43-464E-B5B7-D9C3923F443E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</a:p>
        </p:txBody>
      </p:sp>
    </p:spTree>
    <p:extLst>
      <p:ext uri="{BB962C8B-B14F-4D97-AF65-F5344CB8AC3E}">
        <p14:creationId xmlns:p14="http://schemas.microsoft.com/office/powerpoint/2010/main" val="165616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0E6772-26B5-43E4-8A97-A3B2E569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03" y="0"/>
            <a:ext cx="1000089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F019E-DE35-4715-9E82-E2421244DB3B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S1</a:t>
            </a:r>
          </a:p>
        </p:txBody>
      </p:sp>
    </p:spTree>
    <p:extLst>
      <p:ext uri="{BB962C8B-B14F-4D97-AF65-F5344CB8AC3E}">
        <p14:creationId xmlns:p14="http://schemas.microsoft.com/office/powerpoint/2010/main" val="244597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49AB25-D33E-4B4F-8C5F-54572707C005}"/>
              </a:ext>
            </a:extLst>
          </p:cNvPr>
          <p:cNvGrpSpPr/>
          <p:nvPr/>
        </p:nvGrpSpPr>
        <p:grpSpPr>
          <a:xfrm>
            <a:off x="4406903" y="81259"/>
            <a:ext cx="7785097" cy="6695482"/>
            <a:chOff x="996257" y="41224"/>
            <a:chExt cx="7785097" cy="66954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E268AD-9D7C-354F-BB76-75740199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257" y="2808173"/>
              <a:ext cx="3345286" cy="39285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3FE1E-AF72-B646-B0DA-5E6B1A0C6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257" y="41224"/>
              <a:ext cx="3897111" cy="27669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700E21-7452-B043-B22E-002204A0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368" y="41224"/>
              <a:ext cx="3887986" cy="27669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46B7E5-7658-4221-AFCC-23ACB4E93B28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S2</a:t>
            </a:r>
          </a:p>
        </p:txBody>
      </p:sp>
    </p:spTree>
    <p:extLst>
      <p:ext uri="{BB962C8B-B14F-4D97-AF65-F5344CB8AC3E}">
        <p14:creationId xmlns:p14="http://schemas.microsoft.com/office/powerpoint/2010/main" val="194344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BD8C5-F254-4B29-924D-1B0E0DF3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0"/>
            <a:ext cx="9200444" cy="6838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F9747C-30C6-457D-A112-4C5A79E3712B}"/>
              </a:ext>
            </a:extLst>
          </p:cNvPr>
          <p:cNvSpPr txBox="1"/>
          <p:nvPr/>
        </p:nvSpPr>
        <p:spPr>
          <a:xfrm>
            <a:off x="0" y="0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342671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376</Words>
  <Application>Microsoft Office PowerPoint</Application>
  <PresentationFormat>Widescreen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Helvetica Neue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Chang</dc:creator>
  <cp:lastModifiedBy>OSCAR Chang</cp:lastModifiedBy>
  <cp:revision>50</cp:revision>
  <dcterms:created xsi:type="dcterms:W3CDTF">2018-08-30T20:28:40Z</dcterms:created>
  <dcterms:modified xsi:type="dcterms:W3CDTF">2018-12-12T04:42:21Z</dcterms:modified>
</cp:coreProperties>
</file>